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5" r:id="rId2"/>
    <p:sldId id="276" r:id="rId3"/>
    <p:sldId id="277" r:id="rId4"/>
    <p:sldId id="278" r:id="rId5"/>
    <p:sldId id="279" r:id="rId6"/>
    <p:sldId id="281" r:id="rId7"/>
    <p:sldId id="282" r:id="rId8"/>
    <p:sldId id="283" r:id="rId9"/>
    <p:sldId id="284" r:id="rId10"/>
    <p:sldId id="285" r:id="rId11"/>
    <p:sldId id="258" r:id="rId12"/>
    <p:sldId id="286" r:id="rId13"/>
    <p:sldId id="287" r:id="rId14"/>
    <p:sldId id="288" r:id="rId15"/>
    <p:sldId id="289" r:id="rId16"/>
    <p:sldId id="290" r:id="rId17"/>
    <p:sldId id="291" r:id="rId18"/>
    <p:sldId id="296" r:id="rId19"/>
    <p:sldId id="293" r:id="rId20"/>
    <p:sldId id="294" r:id="rId21"/>
    <p:sldId id="295" r:id="rId22"/>
    <p:sldId id="297" r:id="rId23"/>
    <p:sldId id="280" r:id="rId2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>
        <p:scale>
          <a:sx n="73" d="100"/>
          <a:sy n="73" d="100"/>
        </p:scale>
        <p:origin x="404" y="52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 lang="en-US"/>
              <a:t>12/7/2016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 lang="en-US"/>
              <a:t>12/7/2016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17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7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13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37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61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85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75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54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1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41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7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62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99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86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97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1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56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35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98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85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09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97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98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12/7/2016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12/7/2016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12/7/2016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12/7/2016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anchor="b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12/7/2016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12/7/2016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12/7/2016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12/7/2016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12/7/2016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pPr/>
              <a:t>12/7/2016</a:t>
            </a:fld>
            <a:endParaRPr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9" name="Picture 4" descr="An empty placeholder to add an image. Click on the placeholder and select the image that you wish to a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3829175-527E-46A3-863C-1BB1F163B849}" type="datetimeFigureOut">
              <a:rPr lang="en-US" smtClean="0"/>
              <a:pPr/>
              <a:t>12/7/2016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8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8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1.m4a"/><Relationship Id="rId7" Type="http://schemas.openxmlformats.org/officeDocument/2006/relationships/image" Target="../media/image24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1.m4a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treamhacker.com/2010/05/17/text-classification-sentiment-analysis-precision-recall/" TargetMode="External"/><Relationship Id="rId7" Type="http://schemas.openxmlformats.org/officeDocument/2006/relationships/hyperlink" Target="http://sentiment.christopherpotts.net/lingcog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aurentluce.com/posts/twitter-sentiment-analysis-using-python-and-nltk/" TargetMode="External"/><Relationship Id="rId5" Type="http://schemas.openxmlformats.org/officeDocument/2006/relationships/hyperlink" Target="http://andybromberg.com/sentiment-analysis-python/" TargetMode="External"/><Relationship Id="rId4" Type="http://schemas.openxmlformats.org/officeDocument/2006/relationships/hyperlink" Target="https://www.crowdflower.com/data-for-everyon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Twitter Data Sentiment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Final Project</a:t>
            </a:r>
          </a:p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Dean D’souza</a:t>
            </a:r>
          </a:p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H.U. ID: 168424</a:t>
            </a:r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5012" y="381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Frequency Distribution of Tagged Tokens: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13" y="1828800"/>
            <a:ext cx="5588000" cy="4191000"/>
          </a:xfr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23614" y="330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2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the Model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3612" y="381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1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Naïve Bayes Classifier: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r>
              <a:rPr lang="en-US" dirty="0"/>
              <a:t>Naïve Bayes classifier is based on the assumption of independence of each feature, and it can combine contributions of different features without worrying about interactions.</a:t>
            </a:r>
          </a:p>
          <a:p>
            <a:r>
              <a:rPr lang="en-US" dirty="0"/>
              <a:t>It is based on the “bag of words” representation of a document</a:t>
            </a:r>
          </a:p>
          <a:p>
            <a:r>
              <a:rPr lang="en-US" dirty="0"/>
              <a:t>It’s mathematical formula is as follows: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2" y="3810000"/>
            <a:ext cx="4385931" cy="2514601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47412" y="54428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8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Tokenization: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r>
              <a:rPr lang="en-US" dirty="0"/>
              <a:t>As the data had many occurrences of ‘&amp;</a:t>
            </a:r>
            <a:r>
              <a:rPr lang="en-US" dirty="0" err="1"/>
              <a:t>quot</a:t>
            </a:r>
            <a:r>
              <a:rPr lang="en-US" dirty="0"/>
              <a:t>;’ and ‘&amp;amp;’ for quotations and ‘&amp;’ respectively, a custom Tokenizer was built, part of it as follows: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2590800"/>
            <a:ext cx="8373414" cy="35814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6012" y="330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1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Tagging: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 part of speech tagger was also implemented</a:t>
            </a:r>
          </a:p>
          <a:p>
            <a:r>
              <a:rPr lang="en-US" dirty="0"/>
              <a:t>Not added to the classifier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6" y="3200400"/>
            <a:ext cx="9221786" cy="3286615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48152" y="330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Extractor: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The feature extractor in this project just checks for the occurrence of a word in the sentence and its it to the feature set, it also tries to obtain the length of the largest token considered as symbols.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3200400"/>
            <a:ext cx="6477333" cy="316881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11140" y="5334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7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and Testing: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Separation into training and testing sets: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2895600"/>
            <a:ext cx="10340100" cy="28194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6012" y="5334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the Classifier: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We train the classifier with the prepared list of most important words and build it after applying features as follows: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3238465"/>
            <a:ext cx="8302460" cy="1562135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99812" y="5334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3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533400"/>
            <a:ext cx="5784944" cy="4797271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04612" y="15748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9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r>
              <a:rPr lang="en-US" dirty="0"/>
              <a:t>Accuracy: a general measure of how many tweets were labelled correctly</a:t>
            </a:r>
          </a:p>
          <a:p>
            <a:endParaRPr lang="en-US" dirty="0"/>
          </a:p>
          <a:p>
            <a:r>
              <a:rPr lang="en-US" dirty="0"/>
              <a:t>Precision: a measure of false positives, higher precision means that fewer tweets have been labelled incorrectly</a:t>
            </a:r>
          </a:p>
          <a:p>
            <a:r>
              <a:rPr lang="en-US" dirty="0"/>
              <a:t>Recall: Higher recall would mean that fewer tweets with the desired label get placed in the wrong category.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2362200"/>
            <a:ext cx="4383648" cy="36195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50460" y="56388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 Expressed by Tweet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r>
              <a:rPr lang="en-US" dirty="0" err="1"/>
              <a:t>Layin</a:t>
            </a:r>
            <a:r>
              <a:rPr lang="en-US" dirty="0"/>
              <a:t> n bed with a headache  </a:t>
            </a:r>
            <a:r>
              <a:rPr lang="en-US" dirty="0" err="1"/>
              <a:t>ughhhh</a:t>
            </a:r>
            <a:r>
              <a:rPr lang="en-US" dirty="0"/>
              <a:t>...</a:t>
            </a:r>
            <a:r>
              <a:rPr lang="en-US" dirty="0" err="1"/>
              <a:t>waitin</a:t>
            </a:r>
            <a:r>
              <a:rPr lang="en-US" dirty="0"/>
              <a:t> on your call... (sadness)</a:t>
            </a:r>
          </a:p>
          <a:p>
            <a:r>
              <a:rPr lang="en-US" dirty="0"/>
              <a:t>wants to hang out with friends SOON! (enthusiasm)</a:t>
            </a:r>
          </a:p>
          <a:p>
            <a:r>
              <a:rPr lang="en-US" dirty="0"/>
              <a:t>I HATE CANCER. I HATE IT I HATE IT I HATE IT. (worry)</a:t>
            </a:r>
          </a:p>
          <a:p>
            <a:r>
              <a:rPr lang="en-US" dirty="0"/>
              <a:t>I missed the </a:t>
            </a:r>
            <a:r>
              <a:rPr lang="en-US" dirty="0" err="1"/>
              <a:t>bl</a:t>
            </a:r>
            <a:r>
              <a:rPr lang="en-US" dirty="0"/>
              <a:t>***y bus!!!!!!!! (neutral)</a:t>
            </a:r>
          </a:p>
          <a:p>
            <a:r>
              <a:rPr lang="en-US" dirty="0"/>
              <a:t>Successfully following </a:t>
            </a:r>
            <a:r>
              <a:rPr lang="en-US" dirty="0" err="1"/>
              <a:t>Tayla</a:t>
            </a:r>
            <a:r>
              <a:rPr lang="en-US" dirty="0"/>
              <a:t>!! (happiness)</a:t>
            </a:r>
          </a:p>
          <a:p>
            <a:endParaRPr lang="en-US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3614" y="254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698171"/>
            <a:ext cx="3905309" cy="4502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11" y="1676399"/>
            <a:ext cx="5919243" cy="4524615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0412" y="330200"/>
            <a:ext cx="406400" cy="4064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23614" y="30842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5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1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r>
              <a:rPr lang="en-US" dirty="0"/>
              <a:t>The original work attempted to use logistic regression to classify the textual data and for the most part it seems to work better than the Naïve Bayes Classifier constructed.</a:t>
            </a:r>
          </a:p>
          <a:p>
            <a:r>
              <a:rPr lang="en-US" dirty="0"/>
              <a:t>Model requires additional features to be added.</a:t>
            </a:r>
          </a:p>
          <a:p>
            <a:r>
              <a:rPr lang="en-US" dirty="0"/>
              <a:t>Implementation of tagger for classification may improve performance.</a:t>
            </a:r>
          </a:p>
          <a:p>
            <a:r>
              <a:rPr lang="en-US" dirty="0"/>
              <a:t>Naïve Bayes performed poorly for the purpose of classifying emotion of tweets based on the data.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6012" y="457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1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94212" y="2590800"/>
            <a:ext cx="34878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99812" y="381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2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 and Resources: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“Natural Language Processing with Python” , </a:t>
            </a:r>
            <a:r>
              <a:rPr lang="nl-NL" dirty="0"/>
              <a:t>Steven Bird, Ewan Klein, and    Edward Loper, O'Reilly Media, 2009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“</a:t>
            </a:r>
            <a:r>
              <a:rPr lang="en-US" dirty="0"/>
              <a:t>Text Classification for Sentiment Analysis – Precision and Recall</a:t>
            </a:r>
            <a:r>
              <a:rPr lang="nl-NL" dirty="0"/>
              <a:t>”, Jacob, May17, 2010, streamhacker.com, (</a:t>
            </a:r>
            <a:r>
              <a:rPr lang="nl-NL" dirty="0">
                <a:hlinkClick r:id="rId3"/>
              </a:rPr>
              <a:t>http://streamhacker.com/2010/05/17/text-classification-sentiment-analysis-precision-recall/</a:t>
            </a:r>
            <a:r>
              <a:rPr lang="nl-NL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“Sentiment Analysis: Emotion in Text”, CrowdFlower,Inc., July 15, 2016, (</a:t>
            </a:r>
            <a:r>
              <a:rPr lang="nl-NL" dirty="0">
                <a:hlinkClick r:id="rId4"/>
              </a:rPr>
              <a:t>https://www.crowdflower.com/data-for-everyone/</a:t>
            </a:r>
            <a:r>
              <a:rPr lang="nl-NL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“Second Try: Sentiment Analysis in Python”, Andy Bromberg, (</a:t>
            </a:r>
            <a:r>
              <a:rPr lang="nl-NL" dirty="0">
                <a:hlinkClick r:id="rId5"/>
              </a:rPr>
              <a:t>http://andybromberg.com/sentiment-analysis-python/</a:t>
            </a:r>
            <a:r>
              <a:rPr lang="nl-NL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“Twitter Sentiment Analysis using Python and NLTK”, Laurent Luce, January 2, 2012, (</a:t>
            </a:r>
            <a:r>
              <a:rPr lang="nl-NL" dirty="0">
                <a:hlinkClick r:id="rId6"/>
              </a:rPr>
              <a:t>http://www.laurentluce.com/posts/twitter-sentiment-analysis-using-python-and-nltk/</a:t>
            </a:r>
            <a:r>
              <a:rPr lang="nl-NL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“Sentiment Symposium Tutorial: Language and Cognition”, Chirtopher Potts, Standford Linguistics, (</a:t>
            </a:r>
            <a:r>
              <a:rPr lang="nl-NL" dirty="0">
                <a:hlinkClick r:id="rId7"/>
              </a:rPr>
              <a:t>http://sentiment.christopherpotts.net/lingcog.html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0869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Goal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r>
              <a:rPr lang="en-US" dirty="0"/>
              <a:t>Emotion Detection: is a person happy, sad, angry, etc.? Can a tweet really be representative of this emotion and can it be identified by a machine?</a:t>
            </a:r>
          </a:p>
          <a:p>
            <a:r>
              <a:rPr lang="en-US" dirty="0"/>
              <a:t>Scherer Typology of Affective States:</a:t>
            </a:r>
          </a:p>
          <a:p>
            <a:pPr lvl="1"/>
            <a:r>
              <a:rPr lang="en-US" b="1" dirty="0"/>
              <a:t>Emotion:  </a:t>
            </a:r>
            <a:r>
              <a:rPr lang="en-US" dirty="0"/>
              <a:t>brief organically synchronized </a:t>
            </a:r>
          </a:p>
          <a:p>
            <a:pPr lvl="1"/>
            <a:r>
              <a:rPr lang="en-US" dirty="0"/>
              <a:t>evaluation of a major event  </a:t>
            </a:r>
          </a:p>
          <a:p>
            <a:pPr lvl="1"/>
            <a:r>
              <a:rPr lang="en-US" dirty="0"/>
              <a:t>angry, sad, joyful, </a:t>
            </a:r>
          </a:p>
          <a:p>
            <a:pPr lvl="1"/>
            <a:r>
              <a:rPr lang="en-US" dirty="0"/>
              <a:t>fearful, ashamed, proud, elated </a:t>
            </a: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0460" y="228600"/>
            <a:ext cx="406400" cy="4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4" y="2438400"/>
            <a:ext cx="5381331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 and analysis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63214" y="457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r>
              <a:rPr lang="en-US" dirty="0"/>
              <a:t>The data was obtained from crowdflower.com/data-for-everyone</a:t>
            </a:r>
          </a:p>
          <a:p>
            <a:r>
              <a:rPr lang="en-US" dirty="0"/>
              <a:t>Data consists of following fields:</a:t>
            </a:r>
          </a:p>
          <a:p>
            <a:pPr lvl="1"/>
            <a:r>
              <a:rPr lang="en-US" dirty="0" err="1"/>
              <a:t>TweetID</a:t>
            </a:r>
            <a:endParaRPr lang="en-US" dirty="0"/>
          </a:p>
          <a:p>
            <a:pPr lvl="1"/>
            <a:r>
              <a:rPr lang="en-US" dirty="0"/>
              <a:t>Sentiment</a:t>
            </a:r>
          </a:p>
          <a:p>
            <a:pPr lvl="1"/>
            <a:r>
              <a:rPr lang="en-US" dirty="0"/>
              <a:t>Author</a:t>
            </a:r>
          </a:p>
          <a:p>
            <a:pPr lvl="1"/>
            <a:r>
              <a:rPr lang="en-US" dirty="0"/>
              <a:t>Content</a:t>
            </a:r>
          </a:p>
          <a:p>
            <a:r>
              <a:rPr lang="en-US" dirty="0"/>
              <a:t>Data was annotated by the </a:t>
            </a:r>
            <a:r>
              <a:rPr lang="en-US" dirty="0" err="1"/>
              <a:t>crowdflower</a:t>
            </a:r>
            <a:r>
              <a:rPr lang="en-US" dirty="0"/>
              <a:t> platform to represent 12 emotion states [3].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6012" y="16401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Sample: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2069462"/>
            <a:ext cx="9601200" cy="3709676"/>
          </a:xfr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2212" y="228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6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Statistics of the Data: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size of text present in the contents = 2977515</a:t>
            </a:r>
          </a:p>
          <a:p>
            <a:r>
              <a:rPr lang="en-US" dirty="0"/>
              <a:t>Before removing </a:t>
            </a:r>
            <a:r>
              <a:rPr lang="en-US" dirty="0" err="1"/>
              <a:t>stopwords</a:t>
            </a:r>
            <a:r>
              <a:rPr lang="en-US" dirty="0"/>
              <a:t>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After removing </a:t>
            </a:r>
            <a:r>
              <a:rPr lang="en-US" dirty="0" err="1"/>
              <a:t>stopwords</a:t>
            </a:r>
            <a:r>
              <a:rPr lang="en-US" dirty="0"/>
              <a:t> (list obtained from the </a:t>
            </a:r>
            <a:r>
              <a:rPr lang="en-US" dirty="0" err="1"/>
              <a:t>stopwords</a:t>
            </a:r>
            <a:r>
              <a:rPr lang="en-US" dirty="0"/>
              <a:t> corpus supplied with </a:t>
            </a:r>
            <a:r>
              <a:rPr lang="en-US" dirty="0" err="1"/>
              <a:t>nltk</a:t>
            </a:r>
            <a:r>
              <a:rPr lang="en-US" dirty="0"/>
              <a:t>):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446" y="2819400"/>
            <a:ext cx="3979409" cy="955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67" y="4572000"/>
            <a:ext cx="4416245" cy="889965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23614" y="72898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7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Collocations: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2438400"/>
            <a:ext cx="9793507" cy="1238261"/>
          </a:xfr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6012" y="457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Frequency Distribution of Tokens: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13" y="1828800"/>
            <a:ext cx="5588000" cy="4191000"/>
          </a:xfr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6012" y="330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6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atercolor_16x9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0001016.potx" id="{8AD53B0B-FC02-4342-9C97-FCB4E3E31C20}" vid="{17FAF719-7E74-4133-9EF7-340AA294087B}"/>
    </a:ext>
  </a:extLst>
</a:theme>
</file>

<file path=ppt/theme/theme2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Watercolor presentation (widescreen)</Template>
  <TotalTime>333</TotalTime>
  <Words>730</Words>
  <Application>Microsoft Office PowerPoint</Application>
  <PresentationFormat>Custom</PresentationFormat>
  <Paragraphs>101</Paragraphs>
  <Slides>23</Slides>
  <Notes>23</Notes>
  <HiddenSlides>0</HiddenSlides>
  <MMClips>23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Palatino Linotype</vt:lpstr>
      <vt:lpstr>Watercolor_16x9</vt:lpstr>
      <vt:lpstr>Twitter Data Sentiment Analysis</vt:lpstr>
      <vt:lpstr>Emotion Expressed by Tweet</vt:lpstr>
      <vt:lpstr>Project Goal</vt:lpstr>
      <vt:lpstr>Dataset</vt:lpstr>
      <vt:lpstr>Source:</vt:lpstr>
      <vt:lpstr>Sample:</vt:lpstr>
      <vt:lpstr>Basic Statistics of the Data:</vt:lpstr>
      <vt:lpstr>Collocations:</vt:lpstr>
      <vt:lpstr>Frequency Distribution of Tokens:</vt:lpstr>
      <vt:lpstr>Frequency Distribution of Tagged Tokens:</vt:lpstr>
      <vt:lpstr>Naïve Bayes Classifier</vt:lpstr>
      <vt:lpstr>Naïve Bayes Classifier:</vt:lpstr>
      <vt:lpstr>Tokenization:</vt:lpstr>
      <vt:lpstr>Tagging:</vt:lpstr>
      <vt:lpstr>Feature Extractor:</vt:lpstr>
      <vt:lpstr>Training and Testing:</vt:lpstr>
      <vt:lpstr>Training the Classifier:</vt:lpstr>
      <vt:lpstr>PowerPoint Presentation</vt:lpstr>
      <vt:lpstr>Evaluation:</vt:lpstr>
      <vt:lpstr>Evaluation:</vt:lpstr>
      <vt:lpstr>Conclusion:</vt:lpstr>
      <vt:lpstr>PowerPoint Presentation</vt:lpstr>
      <vt:lpstr>References and Resources: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Tweets Sentiment Analysis</dc:title>
  <dc:creator>Dean D'souza</dc:creator>
  <cp:lastModifiedBy>Dean D'souza</cp:lastModifiedBy>
  <cp:revision>28</cp:revision>
  <dcterms:created xsi:type="dcterms:W3CDTF">2016-12-07T19:23:28Z</dcterms:created>
  <dcterms:modified xsi:type="dcterms:W3CDTF">2016-12-08T01:03:10Z</dcterms:modified>
</cp:coreProperties>
</file>